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60" r:id="rId6"/>
    <p:sldId id="269" r:id="rId7"/>
    <p:sldId id="259" r:id="rId8"/>
    <p:sldId id="272" r:id="rId9"/>
    <p:sldId id="274" r:id="rId10"/>
    <p:sldId id="273" r:id="rId11"/>
    <p:sldId id="275" r:id="rId12"/>
    <p:sldId id="266" r:id="rId13"/>
    <p:sldId id="276" r:id="rId14"/>
    <p:sldId id="263" r:id="rId15"/>
    <p:sldId id="270" r:id="rId16"/>
    <p:sldId id="278" r:id="rId17"/>
    <p:sldId id="262" r:id="rId18"/>
    <p:sldId id="277" r:id="rId19"/>
    <p:sldId id="279" r:id="rId20"/>
    <p:sldId id="280" r:id="rId21"/>
    <p:sldId id="264" r:id="rId22"/>
    <p:sldId id="271" r:id="rId23"/>
  </p:sldIdLst>
  <p:sldSz cx="12192000" cy="6858000"/>
  <p:notesSz cx="6794500"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97" d="100"/>
          <a:sy n="97" d="100"/>
        </p:scale>
        <p:origin x="10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1/25/2018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1/25/2018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3BFC-2C59-4C08-BFB2-BB38D27FF5ED}"/>
              </a:ext>
            </a:extLst>
          </p:cNvPr>
          <p:cNvSpPr>
            <a:spLocks noGrp="1"/>
          </p:cNvSpPr>
          <p:nvPr>
            <p:ph type="ctrTitle"/>
          </p:nvPr>
        </p:nvSpPr>
        <p:spPr/>
        <p:txBody>
          <a:bodyPr/>
          <a:lstStyle/>
          <a:p>
            <a:r>
              <a:rPr lang="pl-PL" dirty="0"/>
              <a:t>Pustynia</a:t>
            </a:r>
            <a:endParaRPr lang="en-GB" dirty="0"/>
          </a:p>
        </p:txBody>
      </p:sp>
      <p:sp>
        <p:nvSpPr>
          <p:cNvPr id="3" name="Subtitle 2">
            <a:extLst>
              <a:ext uri="{FF2B5EF4-FFF2-40B4-BE49-F238E27FC236}">
                <a16:creationId xmlns:a16="http://schemas.microsoft.com/office/drawing/2014/main" id="{3B3B9E1D-A3C6-499E-91C7-57BE949B4665}"/>
              </a:ext>
            </a:extLst>
          </p:cNvPr>
          <p:cNvSpPr>
            <a:spLocks noGrp="1"/>
          </p:cNvSpPr>
          <p:nvPr>
            <p:ph type="subTitle" idx="1"/>
          </p:nvPr>
        </p:nvSpPr>
        <p:spPr/>
        <p:txBody>
          <a:bodyPr/>
          <a:lstStyle/>
          <a:p>
            <a:r>
              <a:rPr lang="pl-PL" dirty="0"/>
              <a:t>Szymon Sendra </a:t>
            </a:r>
            <a:r>
              <a:rPr lang="pl-PL" dirty="0" err="1"/>
              <a:t>kl</a:t>
            </a:r>
            <a:r>
              <a:rPr lang="pl-PL" dirty="0"/>
              <a:t> 6B</a:t>
            </a:r>
          </a:p>
          <a:p>
            <a:r>
              <a:rPr lang="pl-PL" dirty="0"/>
              <a:t>26 Stycznia 2018</a:t>
            </a:r>
            <a:endParaRPr lang="en-GB" dirty="0"/>
          </a:p>
        </p:txBody>
      </p:sp>
    </p:spTree>
    <p:extLst>
      <p:ext uri="{BB962C8B-B14F-4D97-AF65-F5344CB8AC3E}">
        <p14:creationId xmlns:p14="http://schemas.microsoft.com/office/powerpoint/2010/main" val="1181583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A99D27-E570-4EB5-97D4-2F549E2DF92A}"/>
              </a:ext>
            </a:extLst>
          </p:cNvPr>
          <p:cNvSpPr txBox="1"/>
          <p:nvPr/>
        </p:nvSpPr>
        <p:spPr>
          <a:xfrm>
            <a:off x="628649" y="923925"/>
            <a:ext cx="2524125" cy="1200329"/>
          </a:xfrm>
          <a:prstGeom prst="rect">
            <a:avLst/>
          </a:prstGeom>
          <a:noFill/>
        </p:spPr>
        <p:txBody>
          <a:bodyPr wrap="square" rtlCol="0">
            <a:spAutoFit/>
          </a:bodyPr>
          <a:lstStyle/>
          <a:p>
            <a:r>
              <a:rPr lang="pl-PL" sz="3600" b="1" dirty="0"/>
              <a:t>Pustynia piaszczysta</a:t>
            </a:r>
            <a:endParaRPr lang="en-GB" sz="3600" b="1" dirty="0"/>
          </a:p>
        </p:txBody>
      </p:sp>
      <p:pic>
        <p:nvPicPr>
          <p:cNvPr id="4" name="Picture 3">
            <a:extLst>
              <a:ext uri="{FF2B5EF4-FFF2-40B4-BE49-F238E27FC236}">
                <a16:creationId xmlns:a16="http://schemas.microsoft.com/office/drawing/2014/main" id="{116A4414-108E-493B-833D-6D77AD56FE57}"/>
              </a:ext>
            </a:extLst>
          </p:cNvPr>
          <p:cNvPicPr>
            <a:picLocks noChangeAspect="1"/>
          </p:cNvPicPr>
          <p:nvPr/>
        </p:nvPicPr>
        <p:blipFill>
          <a:blip r:embed="rId2"/>
          <a:stretch>
            <a:fillRect/>
          </a:stretch>
        </p:blipFill>
        <p:spPr>
          <a:xfrm>
            <a:off x="3076575" y="675131"/>
            <a:ext cx="8191500" cy="5463731"/>
          </a:xfrm>
          <a:prstGeom prst="rect">
            <a:avLst/>
          </a:prstGeom>
        </p:spPr>
      </p:pic>
    </p:spTree>
    <p:extLst>
      <p:ext uri="{BB962C8B-B14F-4D97-AF65-F5344CB8AC3E}">
        <p14:creationId xmlns:p14="http://schemas.microsoft.com/office/powerpoint/2010/main" val="616098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A99D27-E570-4EB5-97D4-2F549E2DF92A}"/>
              </a:ext>
            </a:extLst>
          </p:cNvPr>
          <p:cNvSpPr txBox="1"/>
          <p:nvPr/>
        </p:nvSpPr>
        <p:spPr>
          <a:xfrm>
            <a:off x="628649" y="923925"/>
            <a:ext cx="2524125" cy="1200329"/>
          </a:xfrm>
          <a:prstGeom prst="rect">
            <a:avLst/>
          </a:prstGeom>
          <a:noFill/>
        </p:spPr>
        <p:txBody>
          <a:bodyPr wrap="square" rtlCol="0">
            <a:spAutoFit/>
          </a:bodyPr>
          <a:lstStyle/>
          <a:p>
            <a:r>
              <a:rPr lang="pl-PL" sz="3600" b="1" dirty="0"/>
              <a:t>Pustynia lodowa</a:t>
            </a:r>
            <a:endParaRPr lang="en-GB" sz="3600" b="1" dirty="0"/>
          </a:p>
        </p:txBody>
      </p:sp>
      <p:pic>
        <p:nvPicPr>
          <p:cNvPr id="3" name="Picture 2">
            <a:extLst>
              <a:ext uri="{FF2B5EF4-FFF2-40B4-BE49-F238E27FC236}">
                <a16:creationId xmlns:a16="http://schemas.microsoft.com/office/drawing/2014/main" id="{FA21573B-7D26-4AA8-97CA-A1C47D8FB549}"/>
              </a:ext>
            </a:extLst>
          </p:cNvPr>
          <p:cNvPicPr>
            <a:picLocks noChangeAspect="1"/>
          </p:cNvPicPr>
          <p:nvPr/>
        </p:nvPicPr>
        <p:blipFill>
          <a:blip r:embed="rId2"/>
          <a:stretch>
            <a:fillRect/>
          </a:stretch>
        </p:blipFill>
        <p:spPr>
          <a:xfrm>
            <a:off x="3838575" y="685799"/>
            <a:ext cx="7353300" cy="5514975"/>
          </a:xfrm>
          <a:prstGeom prst="rect">
            <a:avLst/>
          </a:prstGeom>
        </p:spPr>
      </p:pic>
    </p:spTree>
    <p:extLst>
      <p:ext uri="{BB962C8B-B14F-4D97-AF65-F5344CB8AC3E}">
        <p14:creationId xmlns:p14="http://schemas.microsoft.com/office/powerpoint/2010/main" val="3891311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58A-0273-4FF8-9B55-357A05D764B9}"/>
              </a:ext>
            </a:extLst>
          </p:cNvPr>
          <p:cNvSpPr>
            <a:spLocks noGrp="1"/>
          </p:cNvSpPr>
          <p:nvPr>
            <p:ph type="title"/>
          </p:nvPr>
        </p:nvSpPr>
        <p:spPr/>
        <p:txBody>
          <a:bodyPr/>
          <a:lstStyle/>
          <a:p>
            <a:r>
              <a:rPr lang="pl-PL" dirty="0"/>
              <a:t>Woda na pustyni</a:t>
            </a:r>
            <a:endParaRPr lang="en-GB" dirty="0"/>
          </a:p>
        </p:txBody>
      </p:sp>
      <p:sp>
        <p:nvSpPr>
          <p:cNvPr id="3" name="Content Placeholder 2">
            <a:extLst>
              <a:ext uri="{FF2B5EF4-FFF2-40B4-BE49-F238E27FC236}">
                <a16:creationId xmlns:a16="http://schemas.microsoft.com/office/drawing/2014/main" id="{6A42A0DF-6541-414B-A389-3A7C83E0E39C}"/>
              </a:ext>
            </a:extLst>
          </p:cNvPr>
          <p:cNvSpPr>
            <a:spLocks noGrp="1"/>
          </p:cNvSpPr>
          <p:nvPr>
            <p:ph idx="1"/>
          </p:nvPr>
        </p:nvSpPr>
        <p:spPr/>
        <p:txBody>
          <a:bodyPr>
            <a:normAutofit lnSpcReduction="10000"/>
          </a:bodyPr>
          <a:lstStyle/>
          <a:p>
            <a:r>
              <a:rPr lang="pl-PL" dirty="0"/>
              <a:t>Obszary pustyń pozbawione są stałej sieci rzecznej. Płyną tam tylko rzeki </a:t>
            </a:r>
            <a:r>
              <a:rPr lang="pl-PL" b="1" dirty="0"/>
              <a:t>okresowe, epizodyczne lub tranzytowe </a:t>
            </a:r>
            <a:r>
              <a:rPr lang="pl-PL" dirty="0"/>
              <a:t>(których źródła wody znajdują się poza ich granicami – np. Nil). Większość z nich to obszary bezodpływowe.</a:t>
            </a:r>
          </a:p>
          <a:p>
            <a:r>
              <a:rPr lang="pl-PL" dirty="0"/>
              <a:t>Nieliczne jeziora często są słone. Obszary na pustyni, gdzie zwierciadło wody podziemnej znajduje się na tyle blisko powierzchni ziemi, że dosięgają go korzenie drzew lub gdzie obserwowane są wypływy wód podziemnych (zbiorniki wodne) noszą nazwę </a:t>
            </a:r>
            <a:r>
              <a:rPr lang="pl-PL" b="1" dirty="0"/>
              <a:t>oazy</a:t>
            </a:r>
            <a:r>
              <a:rPr lang="pl-PL" dirty="0"/>
              <a:t> i odznaczają się one bujną – jak na pustynię – roślinnością (np. palmy daktylowe i tamaryszek). Często są zamieszkane i zagospodarowane rolniczo.</a:t>
            </a:r>
            <a:endParaRPr lang="en-GB" dirty="0"/>
          </a:p>
        </p:txBody>
      </p:sp>
    </p:spTree>
    <p:extLst>
      <p:ext uri="{BB962C8B-B14F-4D97-AF65-F5344CB8AC3E}">
        <p14:creationId xmlns:p14="http://schemas.microsoft.com/office/powerpoint/2010/main" val="2135501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CDF5CA-7635-422B-A1B6-1193D11F2A1B}"/>
              </a:ext>
            </a:extLst>
          </p:cNvPr>
          <p:cNvSpPr txBox="1"/>
          <p:nvPr/>
        </p:nvSpPr>
        <p:spPr>
          <a:xfrm>
            <a:off x="628649" y="923925"/>
            <a:ext cx="2524125" cy="646331"/>
          </a:xfrm>
          <a:prstGeom prst="rect">
            <a:avLst/>
          </a:prstGeom>
          <a:noFill/>
        </p:spPr>
        <p:txBody>
          <a:bodyPr wrap="square" rtlCol="0">
            <a:spAutoFit/>
          </a:bodyPr>
          <a:lstStyle/>
          <a:p>
            <a:r>
              <a:rPr lang="pl-PL" sz="3600" b="1" dirty="0"/>
              <a:t>Oaza</a:t>
            </a:r>
            <a:endParaRPr lang="en-GB" sz="3600" b="1" dirty="0"/>
          </a:p>
        </p:txBody>
      </p:sp>
      <p:pic>
        <p:nvPicPr>
          <p:cNvPr id="3" name="Picture 2">
            <a:extLst>
              <a:ext uri="{FF2B5EF4-FFF2-40B4-BE49-F238E27FC236}">
                <a16:creationId xmlns:a16="http://schemas.microsoft.com/office/drawing/2014/main" id="{6513AAF2-26D6-4E8B-B263-6E81391BA4F5}"/>
              </a:ext>
            </a:extLst>
          </p:cNvPr>
          <p:cNvPicPr>
            <a:picLocks noChangeAspect="1"/>
          </p:cNvPicPr>
          <p:nvPr/>
        </p:nvPicPr>
        <p:blipFill>
          <a:blip r:embed="rId2"/>
          <a:stretch>
            <a:fillRect/>
          </a:stretch>
        </p:blipFill>
        <p:spPr>
          <a:xfrm>
            <a:off x="2733675" y="709612"/>
            <a:ext cx="8220075" cy="5476286"/>
          </a:xfrm>
          <a:prstGeom prst="rect">
            <a:avLst/>
          </a:prstGeom>
        </p:spPr>
      </p:pic>
    </p:spTree>
    <p:extLst>
      <p:ext uri="{BB962C8B-B14F-4D97-AF65-F5344CB8AC3E}">
        <p14:creationId xmlns:p14="http://schemas.microsoft.com/office/powerpoint/2010/main" val="1754161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58A-0273-4FF8-9B55-357A05D764B9}"/>
              </a:ext>
            </a:extLst>
          </p:cNvPr>
          <p:cNvSpPr>
            <a:spLocks noGrp="1"/>
          </p:cNvSpPr>
          <p:nvPr>
            <p:ph type="title"/>
          </p:nvPr>
        </p:nvSpPr>
        <p:spPr/>
        <p:txBody>
          <a:bodyPr/>
          <a:lstStyle/>
          <a:p>
            <a:r>
              <a:rPr lang="pl-PL" dirty="0"/>
              <a:t>Flora pustyni</a:t>
            </a:r>
            <a:endParaRPr lang="en-GB" dirty="0"/>
          </a:p>
        </p:txBody>
      </p:sp>
      <p:sp>
        <p:nvSpPr>
          <p:cNvPr id="3" name="Content Placeholder 2">
            <a:extLst>
              <a:ext uri="{FF2B5EF4-FFF2-40B4-BE49-F238E27FC236}">
                <a16:creationId xmlns:a16="http://schemas.microsoft.com/office/drawing/2014/main" id="{6A42A0DF-6541-414B-A389-3A7C83E0E39C}"/>
              </a:ext>
            </a:extLst>
          </p:cNvPr>
          <p:cNvSpPr>
            <a:spLocks noGrp="1"/>
          </p:cNvSpPr>
          <p:nvPr>
            <p:ph idx="1"/>
          </p:nvPr>
        </p:nvSpPr>
        <p:spPr/>
        <p:txBody>
          <a:bodyPr/>
          <a:lstStyle/>
          <a:p>
            <a:r>
              <a:rPr lang="pl-PL" dirty="0"/>
              <a:t>Biorąc pod  uwagę kryterium biologiczne pustynie to obszary pozbawione zwartej szaty roślinnej (z reguły nie zajmuje więcej niż 10% powierzchni). Gatunki roślin są nieliczne i przystosowane do warunków środowiskowych (kserofity) – suchorośla (liście pokryte ochronną kutykulą) i sukulenty (zredukowane liście) – kaktusy, agawy, opuncje. Wiele roślin jest efemerycznych, rozwija się i rozmnaża tylko po epizodycznych opadach</a:t>
            </a:r>
            <a:endParaRPr lang="en-GB" dirty="0"/>
          </a:p>
        </p:txBody>
      </p:sp>
    </p:spTree>
    <p:extLst>
      <p:ext uri="{BB962C8B-B14F-4D97-AF65-F5344CB8AC3E}">
        <p14:creationId xmlns:p14="http://schemas.microsoft.com/office/powerpoint/2010/main" val="3592353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4ACAF0-AEA6-4849-BD90-93695DC47981}"/>
              </a:ext>
            </a:extLst>
          </p:cNvPr>
          <p:cNvSpPr txBox="1"/>
          <p:nvPr/>
        </p:nvSpPr>
        <p:spPr>
          <a:xfrm>
            <a:off x="723900" y="819150"/>
            <a:ext cx="3048000" cy="1200329"/>
          </a:xfrm>
          <a:prstGeom prst="rect">
            <a:avLst/>
          </a:prstGeom>
          <a:noFill/>
        </p:spPr>
        <p:txBody>
          <a:bodyPr wrap="square" rtlCol="0">
            <a:spAutoFit/>
          </a:bodyPr>
          <a:lstStyle/>
          <a:p>
            <a:r>
              <a:rPr lang="pl-PL" sz="3600" b="1" dirty="0"/>
              <a:t>Welwiczia przedziwna</a:t>
            </a:r>
            <a:endParaRPr lang="en-GB" sz="3600" b="1" dirty="0"/>
          </a:p>
        </p:txBody>
      </p:sp>
      <p:pic>
        <p:nvPicPr>
          <p:cNvPr id="4" name="Picture 3">
            <a:extLst>
              <a:ext uri="{FF2B5EF4-FFF2-40B4-BE49-F238E27FC236}">
                <a16:creationId xmlns:a16="http://schemas.microsoft.com/office/drawing/2014/main" id="{01BD9716-307B-4718-964B-D3A8B66F29C9}"/>
              </a:ext>
            </a:extLst>
          </p:cNvPr>
          <p:cNvPicPr>
            <a:picLocks noChangeAspect="1"/>
          </p:cNvPicPr>
          <p:nvPr/>
        </p:nvPicPr>
        <p:blipFill>
          <a:blip r:embed="rId2"/>
          <a:stretch>
            <a:fillRect/>
          </a:stretch>
        </p:blipFill>
        <p:spPr>
          <a:xfrm>
            <a:off x="3884979" y="819150"/>
            <a:ext cx="7287845" cy="5329237"/>
          </a:xfrm>
          <a:prstGeom prst="rect">
            <a:avLst/>
          </a:prstGeom>
        </p:spPr>
      </p:pic>
      <p:sp>
        <p:nvSpPr>
          <p:cNvPr id="5" name="TextBox 4">
            <a:extLst>
              <a:ext uri="{FF2B5EF4-FFF2-40B4-BE49-F238E27FC236}">
                <a16:creationId xmlns:a16="http://schemas.microsoft.com/office/drawing/2014/main" id="{E1B1787F-85FC-45F1-B959-F84540193348}"/>
              </a:ext>
            </a:extLst>
          </p:cNvPr>
          <p:cNvSpPr txBox="1"/>
          <p:nvPr/>
        </p:nvSpPr>
        <p:spPr>
          <a:xfrm>
            <a:off x="723900" y="2324098"/>
            <a:ext cx="2762250" cy="1815882"/>
          </a:xfrm>
          <a:prstGeom prst="rect">
            <a:avLst/>
          </a:prstGeom>
          <a:noFill/>
        </p:spPr>
        <p:txBody>
          <a:bodyPr wrap="square" rtlCol="0">
            <a:spAutoFit/>
          </a:bodyPr>
          <a:lstStyle/>
          <a:p>
            <a:pPr marL="285750" indent="-285750">
              <a:buFont typeface="Arial" panose="020B0604020202020204" pitchFamily="34" charset="0"/>
              <a:buChar char="•"/>
            </a:pPr>
            <a:r>
              <a:rPr lang="pl-PL" sz="1400" dirty="0"/>
              <a:t>Ma tylko 2 długie liście (do 6m długości), w których zatrzymuje wodę,</a:t>
            </a:r>
          </a:p>
          <a:p>
            <a:pPr marL="285750" indent="-285750">
              <a:buFont typeface="Arial" panose="020B0604020202020204" pitchFamily="34" charset="0"/>
              <a:buChar char="•"/>
            </a:pPr>
            <a:r>
              <a:rPr lang="pl-PL" sz="1400" dirty="0"/>
              <a:t>Podczas braku opadów czerpie wodę z rosy,</a:t>
            </a:r>
          </a:p>
          <a:p>
            <a:pPr marL="285750" indent="-285750">
              <a:buFont typeface="Arial" panose="020B0604020202020204" pitchFamily="34" charset="0"/>
              <a:buChar char="•"/>
            </a:pPr>
            <a:r>
              <a:rPr lang="pl-PL" sz="1400" dirty="0"/>
              <a:t>Potrafi bez wody przetrwać wiele miesięcy,</a:t>
            </a:r>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20785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4ACAF0-AEA6-4849-BD90-93695DC47981}"/>
              </a:ext>
            </a:extLst>
          </p:cNvPr>
          <p:cNvSpPr txBox="1"/>
          <p:nvPr/>
        </p:nvSpPr>
        <p:spPr>
          <a:xfrm>
            <a:off x="723900" y="819150"/>
            <a:ext cx="3048000" cy="1200329"/>
          </a:xfrm>
          <a:prstGeom prst="rect">
            <a:avLst/>
          </a:prstGeom>
          <a:noFill/>
        </p:spPr>
        <p:txBody>
          <a:bodyPr wrap="square" rtlCol="0">
            <a:spAutoFit/>
          </a:bodyPr>
          <a:lstStyle/>
          <a:p>
            <a:r>
              <a:rPr lang="pl-PL" sz="3600" b="1" dirty="0"/>
              <a:t>Kaktus (opuncja)</a:t>
            </a:r>
            <a:endParaRPr lang="en-GB" sz="3600" b="1" dirty="0"/>
          </a:p>
        </p:txBody>
      </p:sp>
      <p:pic>
        <p:nvPicPr>
          <p:cNvPr id="5" name="Picture 4">
            <a:extLst>
              <a:ext uri="{FF2B5EF4-FFF2-40B4-BE49-F238E27FC236}">
                <a16:creationId xmlns:a16="http://schemas.microsoft.com/office/drawing/2014/main" id="{0C91FC6B-4C6E-41A0-86AB-C1B782F0BBBF}"/>
              </a:ext>
            </a:extLst>
          </p:cNvPr>
          <p:cNvPicPr>
            <a:picLocks noChangeAspect="1"/>
          </p:cNvPicPr>
          <p:nvPr/>
        </p:nvPicPr>
        <p:blipFill>
          <a:blip r:embed="rId2"/>
          <a:stretch>
            <a:fillRect/>
          </a:stretch>
        </p:blipFill>
        <p:spPr>
          <a:xfrm>
            <a:off x="3924299" y="659605"/>
            <a:ext cx="7362825" cy="5522119"/>
          </a:xfrm>
          <a:prstGeom prst="rect">
            <a:avLst/>
          </a:prstGeom>
        </p:spPr>
      </p:pic>
      <p:sp>
        <p:nvSpPr>
          <p:cNvPr id="6" name="TextBox 5">
            <a:extLst>
              <a:ext uri="{FF2B5EF4-FFF2-40B4-BE49-F238E27FC236}">
                <a16:creationId xmlns:a16="http://schemas.microsoft.com/office/drawing/2014/main" id="{716BE951-992D-43B7-9542-AB3CF7088D44}"/>
              </a:ext>
            </a:extLst>
          </p:cNvPr>
          <p:cNvSpPr txBox="1"/>
          <p:nvPr/>
        </p:nvSpPr>
        <p:spPr>
          <a:xfrm>
            <a:off x="723900" y="2324098"/>
            <a:ext cx="2762250" cy="1815882"/>
          </a:xfrm>
          <a:prstGeom prst="rect">
            <a:avLst/>
          </a:prstGeom>
          <a:noFill/>
        </p:spPr>
        <p:txBody>
          <a:bodyPr wrap="square" rtlCol="0">
            <a:spAutoFit/>
          </a:bodyPr>
          <a:lstStyle/>
          <a:p>
            <a:pPr marL="285750" indent="-285750">
              <a:buFont typeface="Arial" panose="020B0604020202020204" pitchFamily="34" charset="0"/>
              <a:buChar char="•"/>
            </a:pPr>
            <a:r>
              <a:rPr lang="pl-PL" sz="1400" dirty="0"/>
              <a:t>Pobiera wodę długimi korzeniami,</a:t>
            </a:r>
          </a:p>
          <a:p>
            <a:pPr marL="285750" indent="-285750">
              <a:buFont typeface="Arial" panose="020B0604020202020204" pitchFamily="34" charset="0"/>
              <a:buChar char="•"/>
            </a:pPr>
            <a:r>
              <a:rPr lang="pl-PL" sz="1400" dirty="0"/>
              <a:t>Magazynuje wodę w łodygach pokrytych włoskowatą substancją zapobiegającą parowaniu,</a:t>
            </a:r>
          </a:p>
          <a:p>
            <a:pPr marL="285750" indent="-285750">
              <a:buFont typeface="Arial" panose="020B0604020202020204" pitchFamily="34" charset="0"/>
              <a:buChar char="•"/>
            </a:pPr>
            <a:r>
              <a:rPr lang="pl-PL" sz="1400" dirty="0"/>
              <a:t>Przekształciła liście w ciernie,</a:t>
            </a:r>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314228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58A-0273-4FF8-9B55-357A05D764B9}"/>
              </a:ext>
            </a:extLst>
          </p:cNvPr>
          <p:cNvSpPr>
            <a:spLocks noGrp="1"/>
          </p:cNvSpPr>
          <p:nvPr>
            <p:ph type="title"/>
          </p:nvPr>
        </p:nvSpPr>
        <p:spPr/>
        <p:txBody>
          <a:bodyPr/>
          <a:lstStyle/>
          <a:p>
            <a:r>
              <a:rPr lang="pl-PL" dirty="0"/>
              <a:t>Fauna pustyni</a:t>
            </a:r>
            <a:endParaRPr lang="en-GB" dirty="0"/>
          </a:p>
        </p:txBody>
      </p:sp>
      <p:sp>
        <p:nvSpPr>
          <p:cNvPr id="3" name="Content Placeholder 2">
            <a:extLst>
              <a:ext uri="{FF2B5EF4-FFF2-40B4-BE49-F238E27FC236}">
                <a16:creationId xmlns:a16="http://schemas.microsoft.com/office/drawing/2014/main" id="{6A42A0DF-6541-414B-A389-3A7C83E0E39C}"/>
              </a:ext>
            </a:extLst>
          </p:cNvPr>
          <p:cNvSpPr>
            <a:spLocks noGrp="1"/>
          </p:cNvSpPr>
          <p:nvPr>
            <p:ph idx="1"/>
          </p:nvPr>
        </p:nvSpPr>
        <p:spPr/>
        <p:txBody>
          <a:bodyPr/>
          <a:lstStyle/>
          <a:p>
            <a:r>
              <a:rPr lang="pl-PL" dirty="0"/>
              <a:t>Dość liczne są bezkręgowce (szarańczaki, mrówki, termity, skorpiony). Występują też powszechnie gady: jaszczurki (moloch kolczasty, gekony) i węże (np. </a:t>
            </a:r>
            <a:r>
              <a:rPr lang="pl-PL" dirty="0" err="1"/>
              <a:t>efa</a:t>
            </a:r>
            <a:r>
              <a:rPr lang="pl-PL" dirty="0"/>
              <a:t>, czy grzechotniki). Spośród ssaków występują gryzonie (np. </a:t>
            </a:r>
            <a:r>
              <a:rPr lang="pl-PL" dirty="0" err="1"/>
              <a:t>myszoskoczki</a:t>
            </a:r>
            <a:r>
              <a:rPr lang="pl-PL" dirty="0"/>
              <a:t>), kopytne (np. wielbłądy, czy antylopa oryks) i drapieżcy (fenek – lis pustynny, hiena).</a:t>
            </a:r>
            <a:endParaRPr lang="en-GB" dirty="0"/>
          </a:p>
        </p:txBody>
      </p:sp>
    </p:spTree>
    <p:extLst>
      <p:ext uri="{BB962C8B-B14F-4D97-AF65-F5344CB8AC3E}">
        <p14:creationId xmlns:p14="http://schemas.microsoft.com/office/powerpoint/2010/main" val="216918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4ACAF0-AEA6-4849-BD90-93695DC47981}"/>
              </a:ext>
            </a:extLst>
          </p:cNvPr>
          <p:cNvSpPr txBox="1"/>
          <p:nvPr/>
        </p:nvSpPr>
        <p:spPr>
          <a:xfrm>
            <a:off x="714375" y="952500"/>
            <a:ext cx="2171700" cy="646331"/>
          </a:xfrm>
          <a:prstGeom prst="rect">
            <a:avLst/>
          </a:prstGeom>
          <a:noFill/>
        </p:spPr>
        <p:txBody>
          <a:bodyPr wrap="square" rtlCol="0">
            <a:spAutoFit/>
          </a:bodyPr>
          <a:lstStyle/>
          <a:p>
            <a:r>
              <a:rPr lang="pl-PL" sz="3600" b="1" dirty="0"/>
              <a:t>Fenek</a:t>
            </a:r>
            <a:endParaRPr lang="en-GB" sz="3600" b="1" dirty="0"/>
          </a:p>
        </p:txBody>
      </p:sp>
      <p:pic>
        <p:nvPicPr>
          <p:cNvPr id="4" name="Picture 3">
            <a:extLst>
              <a:ext uri="{FF2B5EF4-FFF2-40B4-BE49-F238E27FC236}">
                <a16:creationId xmlns:a16="http://schemas.microsoft.com/office/drawing/2014/main" id="{357D65DB-3A99-46A3-9950-6D8A424D579D}"/>
              </a:ext>
            </a:extLst>
          </p:cNvPr>
          <p:cNvPicPr>
            <a:picLocks noChangeAspect="1"/>
          </p:cNvPicPr>
          <p:nvPr/>
        </p:nvPicPr>
        <p:blipFill>
          <a:blip r:embed="rId2"/>
          <a:stretch>
            <a:fillRect/>
          </a:stretch>
        </p:blipFill>
        <p:spPr>
          <a:xfrm>
            <a:off x="3057525" y="633412"/>
            <a:ext cx="8229600" cy="5476875"/>
          </a:xfrm>
          <a:prstGeom prst="rect">
            <a:avLst/>
          </a:prstGeom>
        </p:spPr>
      </p:pic>
      <p:sp>
        <p:nvSpPr>
          <p:cNvPr id="5" name="TextBox 4">
            <a:extLst>
              <a:ext uri="{FF2B5EF4-FFF2-40B4-BE49-F238E27FC236}">
                <a16:creationId xmlns:a16="http://schemas.microsoft.com/office/drawing/2014/main" id="{AB1E7A34-3C85-4FE3-AF55-FC9E5021DB8A}"/>
              </a:ext>
            </a:extLst>
          </p:cNvPr>
          <p:cNvSpPr txBox="1"/>
          <p:nvPr/>
        </p:nvSpPr>
        <p:spPr>
          <a:xfrm>
            <a:off x="714375" y="1933573"/>
            <a:ext cx="2162175" cy="1815882"/>
          </a:xfrm>
          <a:prstGeom prst="rect">
            <a:avLst/>
          </a:prstGeom>
          <a:noFill/>
        </p:spPr>
        <p:txBody>
          <a:bodyPr wrap="square" rtlCol="0">
            <a:spAutoFit/>
          </a:bodyPr>
          <a:lstStyle/>
          <a:p>
            <a:pPr marL="285750" indent="-285750">
              <a:buFont typeface="Arial" panose="020B0604020202020204" pitchFamily="34" charset="0"/>
              <a:buChar char="•"/>
            </a:pPr>
            <a:r>
              <a:rPr lang="pl-PL" sz="1400" dirty="0"/>
              <a:t>Najmniejszy przedstawiciel rodziny psów,</a:t>
            </a:r>
          </a:p>
          <a:p>
            <a:pPr marL="285750" indent="-285750">
              <a:buFont typeface="Arial" panose="020B0604020202020204" pitchFamily="34" charset="0"/>
              <a:buChar char="•"/>
            </a:pPr>
            <a:r>
              <a:rPr lang="pl-PL" sz="1400" dirty="0"/>
              <a:t>Nadmiar ciepła z organizmu oddaje przez liczne naczynia krwionośne w uszach, </a:t>
            </a:r>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1192689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4ACAF0-AEA6-4849-BD90-93695DC47981}"/>
              </a:ext>
            </a:extLst>
          </p:cNvPr>
          <p:cNvSpPr txBox="1"/>
          <p:nvPr/>
        </p:nvSpPr>
        <p:spPr>
          <a:xfrm>
            <a:off x="714374" y="952500"/>
            <a:ext cx="2428875" cy="1200329"/>
          </a:xfrm>
          <a:prstGeom prst="rect">
            <a:avLst/>
          </a:prstGeom>
          <a:noFill/>
        </p:spPr>
        <p:txBody>
          <a:bodyPr wrap="square" rtlCol="0">
            <a:spAutoFit/>
          </a:bodyPr>
          <a:lstStyle/>
          <a:p>
            <a:r>
              <a:rPr lang="pl-PL" sz="3600" b="1" dirty="0"/>
              <a:t>Zając wielkouchy</a:t>
            </a:r>
            <a:endParaRPr lang="en-GB" sz="3600" b="1" dirty="0"/>
          </a:p>
        </p:txBody>
      </p:sp>
      <p:pic>
        <p:nvPicPr>
          <p:cNvPr id="4" name="Picture 3">
            <a:extLst>
              <a:ext uri="{FF2B5EF4-FFF2-40B4-BE49-F238E27FC236}">
                <a16:creationId xmlns:a16="http://schemas.microsoft.com/office/drawing/2014/main" id="{6555086F-CABE-423A-922C-7C84E93E76A4}"/>
              </a:ext>
            </a:extLst>
          </p:cNvPr>
          <p:cNvPicPr>
            <a:picLocks noChangeAspect="1"/>
          </p:cNvPicPr>
          <p:nvPr/>
        </p:nvPicPr>
        <p:blipFill>
          <a:blip r:embed="rId2"/>
          <a:stretch>
            <a:fillRect/>
          </a:stretch>
        </p:blipFill>
        <p:spPr>
          <a:xfrm>
            <a:off x="5634990" y="800099"/>
            <a:ext cx="4137660" cy="5172075"/>
          </a:xfrm>
          <a:prstGeom prst="rect">
            <a:avLst/>
          </a:prstGeom>
        </p:spPr>
      </p:pic>
      <p:sp>
        <p:nvSpPr>
          <p:cNvPr id="5" name="TextBox 4">
            <a:extLst>
              <a:ext uri="{FF2B5EF4-FFF2-40B4-BE49-F238E27FC236}">
                <a16:creationId xmlns:a16="http://schemas.microsoft.com/office/drawing/2014/main" id="{C55268BE-89B8-43DB-8922-5F5F3719AC2D}"/>
              </a:ext>
            </a:extLst>
          </p:cNvPr>
          <p:cNvSpPr txBox="1"/>
          <p:nvPr/>
        </p:nvSpPr>
        <p:spPr>
          <a:xfrm>
            <a:off x="723900" y="2324098"/>
            <a:ext cx="2762250" cy="1384995"/>
          </a:xfrm>
          <a:prstGeom prst="rect">
            <a:avLst/>
          </a:prstGeom>
          <a:noFill/>
        </p:spPr>
        <p:txBody>
          <a:bodyPr wrap="square" rtlCol="0">
            <a:spAutoFit/>
          </a:bodyPr>
          <a:lstStyle/>
          <a:p>
            <a:pPr marL="285750" indent="-285750">
              <a:buFont typeface="Arial" panose="020B0604020202020204" pitchFamily="34" charset="0"/>
              <a:buChar char="•"/>
            </a:pPr>
            <a:r>
              <a:rPr lang="pl-PL" sz="1400" dirty="0"/>
              <a:t>Nadmiar ciepła oddaje przez </a:t>
            </a:r>
            <a:r>
              <a:rPr lang="pl-PL" sz="1400" dirty="0" err="1"/>
              <a:t>wileki</a:t>
            </a:r>
            <a:r>
              <a:rPr lang="pl-PL" sz="1400" dirty="0"/>
              <a:t> uszy (stąd nazwa),</a:t>
            </a:r>
          </a:p>
          <a:p>
            <a:pPr marL="285750" indent="-285750">
              <a:buFont typeface="Arial" panose="020B0604020202020204" pitchFamily="34" charset="0"/>
              <a:buChar char="•"/>
            </a:pPr>
            <a:r>
              <a:rPr lang="pl-PL" sz="1400" dirty="0"/>
              <a:t>Wyposażony jest w silne tylne kończyny, które umożliwiają mu ucieczkę przed drapieżnikami, </a:t>
            </a:r>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1970173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58A-0273-4FF8-9B55-357A05D764B9}"/>
              </a:ext>
            </a:extLst>
          </p:cNvPr>
          <p:cNvSpPr>
            <a:spLocks noGrp="1"/>
          </p:cNvSpPr>
          <p:nvPr>
            <p:ph type="title"/>
          </p:nvPr>
        </p:nvSpPr>
        <p:spPr/>
        <p:txBody>
          <a:bodyPr/>
          <a:lstStyle/>
          <a:p>
            <a:r>
              <a:rPr lang="pl-PL" dirty="0"/>
              <a:t>Wprowadzenie</a:t>
            </a:r>
            <a:endParaRPr lang="en-GB" dirty="0"/>
          </a:p>
        </p:txBody>
      </p:sp>
      <p:sp>
        <p:nvSpPr>
          <p:cNvPr id="3" name="Content Placeholder 2">
            <a:extLst>
              <a:ext uri="{FF2B5EF4-FFF2-40B4-BE49-F238E27FC236}">
                <a16:creationId xmlns:a16="http://schemas.microsoft.com/office/drawing/2014/main" id="{6A42A0DF-6541-414B-A389-3A7C83E0E39C}"/>
              </a:ext>
            </a:extLst>
          </p:cNvPr>
          <p:cNvSpPr>
            <a:spLocks noGrp="1"/>
          </p:cNvSpPr>
          <p:nvPr>
            <p:ph idx="1"/>
          </p:nvPr>
        </p:nvSpPr>
        <p:spPr/>
        <p:txBody>
          <a:bodyPr/>
          <a:lstStyle/>
          <a:p>
            <a:r>
              <a:rPr lang="pl-PL" dirty="0"/>
              <a:t>Prezentacja przedstawia zagadnienia związane z klimatem, występowaniem oraz życiem na pustyni.</a:t>
            </a:r>
          </a:p>
          <a:p>
            <a:r>
              <a:rPr lang="pl-PL" dirty="0"/>
              <a:t>Prezentacja została przygotowana w ramach zajęć przyrodniczych klasy 6.</a:t>
            </a:r>
            <a:endParaRPr lang="en-GB" dirty="0"/>
          </a:p>
        </p:txBody>
      </p:sp>
    </p:spTree>
    <p:extLst>
      <p:ext uri="{BB962C8B-B14F-4D97-AF65-F5344CB8AC3E}">
        <p14:creationId xmlns:p14="http://schemas.microsoft.com/office/powerpoint/2010/main" val="975645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513E0-6164-4DAB-9665-7E3D77726023}"/>
              </a:ext>
            </a:extLst>
          </p:cNvPr>
          <p:cNvPicPr>
            <a:picLocks noChangeAspect="1"/>
          </p:cNvPicPr>
          <p:nvPr/>
        </p:nvPicPr>
        <p:blipFill>
          <a:blip r:embed="rId2"/>
          <a:stretch>
            <a:fillRect/>
          </a:stretch>
        </p:blipFill>
        <p:spPr>
          <a:xfrm>
            <a:off x="3143250" y="593568"/>
            <a:ext cx="8064856" cy="5673881"/>
          </a:xfrm>
          <a:prstGeom prst="rect">
            <a:avLst/>
          </a:prstGeom>
        </p:spPr>
      </p:pic>
      <p:sp>
        <p:nvSpPr>
          <p:cNvPr id="3" name="TextBox 2">
            <a:extLst>
              <a:ext uri="{FF2B5EF4-FFF2-40B4-BE49-F238E27FC236}">
                <a16:creationId xmlns:a16="http://schemas.microsoft.com/office/drawing/2014/main" id="{6D4ACAF0-AEA6-4849-BD90-93695DC47981}"/>
              </a:ext>
            </a:extLst>
          </p:cNvPr>
          <p:cNvSpPr txBox="1"/>
          <p:nvPr/>
        </p:nvSpPr>
        <p:spPr>
          <a:xfrm>
            <a:off x="714375" y="952500"/>
            <a:ext cx="2171700" cy="1200329"/>
          </a:xfrm>
          <a:prstGeom prst="rect">
            <a:avLst/>
          </a:prstGeom>
          <a:noFill/>
        </p:spPr>
        <p:txBody>
          <a:bodyPr wrap="square" rtlCol="0">
            <a:spAutoFit/>
          </a:bodyPr>
          <a:lstStyle/>
          <a:p>
            <a:r>
              <a:rPr lang="pl-PL" sz="3600" b="1" dirty="0"/>
              <a:t>Dromader (wielbłąd)</a:t>
            </a:r>
            <a:endParaRPr lang="en-GB" sz="3600" b="1" dirty="0"/>
          </a:p>
        </p:txBody>
      </p:sp>
    </p:spTree>
    <p:extLst>
      <p:ext uri="{BB962C8B-B14F-4D97-AF65-F5344CB8AC3E}">
        <p14:creationId xmlns:p14="http://schemas.microsoft.com/office/powerpoint/2010/main" val="3549202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58A-0273-4FF8-9B55-357A05D764B9}"/>
              </a:ext>
            </a:extLst>
          </p:cNvPr>
          <p:cNvSpPr>
            <a:spLocks noGrp="1"/>
          </p:cNvSpPr>
          <p:nvPr>
            <p:ph type="title"/>
          </p:nvPr>
        </p:nvSpPr>
        <p:spPr/>
        <p:txBody>
          <a:bodyPr/>
          <a:lstStyle/>
          <a:p>
            <a:r>
              <a:rPr lang="pl-PL" dirty="0"/>
              <a:t>Pustynia Błędowska</a:t>
            </a:r>
            <a:endParaRPr lang="en-GB" dirty="0"/>
          </a:p>
        </p:txBody>
      </p:sp>
      <p:sp>
        <p:nvSpPr>
          <p:cNvPr id="3" name="Content Placeholder 2">
            <a:extLst>
              <a:ext uri="{FF2B5EF4-FFF2-40B4-BE49-F238E27FC236}">
                <a16:creationId xmlns:a16="http://schemas.microsoft.com/office/drawing/2014/main" id="{6A42A0DF-6541-414B-A389-3A7C83E0E39C}"/>
              </a:ext>
            </a:extLst>
          </p:cNvPr>
          <p:cNvSpPr>
            <a:spLocks noGrp="1"/>
          </p:cNvSpPr>
          <p:nvPr>
            <p:ph idx="1"/>
          </p:nvPr>
        </p:nvSpPr>
        <p:spPr/>
        <p:txBody>
          <a:bodyPr>
            <a:normAutofit fontScale="62500" lnSpcReduction="20000"/>
          </a:bodyPr>
          <a:lstStyle/>
          <a:p>
            <a:r>
              <a:rPr lang="pl-PL" dirty="0"/>
              <a:t>Największy w Polsce obszar lotnych piasków (około 33 km²) leżący na </a:t>
            </a:r>
            <a:r>
              <a:rPr lang="pl-PL" b="1" dirty="0"/>
              <a:t>pograniczu Wyżyny Śląskiej i Wyżyny Olkuskiej</a:t>
            </a:r>
            <a:r>
              <a:rPr lang="pl-PL" dirty="0"/>
              <a:t>.</a:t>
            </a:r>
          </a:p>
          <a:p>
            <a:r>
              <a:rPr lang="pl-PL" dirty="0"/>
              <a:t>Rozciąga się od Błędowa (dzielnicy Dąbrowy Górniczej) na zachodzie do gminy Klucze na wschodzie. Granicą północną pustyni jest wieś Chechło, a na południu jest ograniczona dużym obszarem leśnym. Pustynia ma niecałe 10 km długości i szerokość do 4 km. Piaski mają średnią miąższość 40 m, maksymalnie 70 m. Przez pustynię, ze wschodu na zachód, przepływa Biała Przemsza.</a:t>
            </a:r>
          </a:p>
          <a:p>
            <a:r>
              <a:rPr lang="pl-PL" dirty="0"/>
              <a:t>Na Pustyni Błędowskiej zdarzało się dawniej zjawisko </a:t>
            </a:r>
            <a:r>
              <a:rPr lang="pl-PL" b="1" dirty="0"/>
              <a:t>fatamorgany</a:t>
            </a:r>
            <a:r>
              <a:rPr lang="pl-PL" dirty="0"/>
              <a:t>.</a:t>
            </a:r>
          </a:p>
          <a:p>
            <a:r>
              <a:rPr lang="pl-PL" dirty="0"/>
              <a:t>Pustynia w obecnej postaci jest pochodzenia antropogenicznego. W wyniku intensywnej działalności okolicznych mieszkańców na terenie pustyni poziom wód gruntowych opadł do tego stopnia, że uniemożliwiło to rozwój roślin. W połączeniu z intensywną wycinką lasów na potrzeby górnictwa i hutnictwa, rozwijających się w tych rejonach od średniowiecza, spowodowało to odsłonięcie ok. 150 km² piasków, sięgających na południu w okolice Szczakowej. Pozostałościami tej tzw. Dużej Pustyni Błędowskiej są już niemal całkowicie zarośnięta Pustynia </a:t>
            </a:r>
            <a:r>
              <a:rPr lang="pl-PL" dirty="0" err="1"/>
              <a:t>Starczynowska</a:t>
            </a:r>
            <a:r>
              <a:rPr lang="pl-PL" dirty="0"/>
              <a:t> na zachód od Olkusza oraz Dziadowskie Morze koło Boru Biskupiego w okolicach Bukowna.</a:t>
            </a:r>
            <a:endParaRPr lang="en-GB" dirty="0"/>
          </a:p>
        </p:txBody>
      </p:sp>
    </p:spTree>
    <p:extLst>
      <p:ext uri="{BB962C8B-B14F-4D97-AF65-F5344CB8AC3E}">
        <p14:creationId xmlns:p14="http://schemas.microsoft.com/office/powerpoint/2010/main" val="1443263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A03B4-3D7C-46E5-B15B-877AC5D6C331}"/>
              </a:ext>
            </a:extLst>
          </p:cNvPr>
          <p:cNvSpPr txBox="1"/>
          <p:nvPr/>
        </p:nvSpPr>
        <p:spPr>
          <a:xfrm>
            <a:off x="628650" y="923925"/>
            <a:ext cx="2362200" cy="1200329"/>
          </a:xfrm>
          <a:prstGeom prst="rect">
            <a:avLst/>
          </a:prstGeom>
          <a:noFill/>
        </p:spPr>
        <p:txBody>
          <a:bodyPr wrap="square" rtlCol="0">
            <a:spAutoFit/>
          </a:bodyPr>
          <a:lstStyle/>
          <a:p>
            <a:r>
              <a:rPr lang="pl-PL" sz="3600" b="1" dirty="0"/>
              <a:t>Pustynia Błędowska</a:t>
            </a:r>
            <a:endParaRPr lang="en-GB" sz="3600" b="1" dirty="0"/>
          </a:p>
        </p:txBody>
      </p:sp>
      <p:pic>
        <p:nvPicPr>
          <p:cNvPr id="3" name="Picture 2">
            <a:extLst>
              <a:ext uri="{FF2B5EF4-FFF2-40B4-BE49-F238E27FC236}">
                <a16:creationId xmlns:a16="http://schemas.microsoft.com/office/drawing/2014/main" id="{782916CC-3A16-423A-96D3-FCB32CAA50D3}"/>
              </a:ext>
            </a:extLst>
          </p:cNvPr>
          <p:cNvPicPr>
            <a:picLocks noChangeAspect="1"/>
          </p:cNvPicPr>
          <p:nvPr/>
        </p:nvPicPr>
        <p:blipFill>
          <a:blip r:embed="rId2"/>
          <a:stretch>
            <a:fillRect/>
          </a:stretch>
        </p:blipFill>
        <p:spPr>
          <a:xfrm>
            <a:off x="2904077" y="641413"/>
            <a:ext cx="8372475" cy="5584440"/>
          </a:xfrm>
          <a:prstGeom prst="rect">
            <a:avLst/>
          </a:prstGeom>
        </p:spPr>
      </p:pic>
    </p:spTree>
    <p:extLst>
      <p:ext uri="{BB962C8B-B14F-4D97-AF65-F5344CB8AC3E}">
        <p14:creationId xmlns:p14="http://schemas.microsoft.com/office/powerpoint/2010/main" val="1174762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58A-0273-4FF8-9B55-357A05D764B9}"/>
              </a:ext>
            </a:extLst>
          </p:cNvPr>
          <p:cNvSpPr>
            <a:spLocks noGrp="1"/>
          </p:cNvSpPr>
          <p:nvPr>
            <p:ph type="title"/>
          </p:nvPr>
        </p:nvSpPr>
        <p:spPr/>
        <p:txBody>
          <a:bodyPr/>
          <a:lstStyle/>
          <a:p>
            <a:r>
              <a:rPr lang="pl-PL" dirty="0"/>
              <a:t>Definicja pustyni</a:t>
            </a:r>
            <a:endParaRPr lang="en-GB" dirty="0"/>
          </a:p>
        </p:txBody>
      </p:sp>
      <p:sp>
        <p:nvSpPr>
          <p:cNvPr id="3" name="Content Placeholder 2">
            <a:extLst>
              <a:ext uri="{FF2B5EF4-FFF2-40B4-BE49-F238E27FC236}">
                <a16:creationId xmlns:a16="http://schemas.microsoft.com/office/drawing/2014/main" id="{6A42A0DF-6541-414B-A389-3A7C83E0E39C}"/>
              </a:ext>
            </a:extLst>
          </p:cNvPr>
          <p:cNvSpPr>
            <a:spLocks noGrp="1"/>
          </p:cNvSpPr>
          <p:nvPr>
            <p:ph idx="1"/>
          </p:nvPr>
        </p:nvSpPr>
        <p:spPr/>
        <p:txBody>
          <a:bodyPr/>
          <a:lstStyle/>
          <a:p>
            <a:r>
              <a:rPr lang="pl-PL" b="1" dirty="0"/>
              <a:t>Pustynia</a:t>
            </a:r>
            <a:r>
              <a:rPr lang="pl-PL" dirty="0"/>
              <a:t> – to teren o znacznej powierzchni, pozbawiony zwartej szaty roślinnej wskutek małej ilości opadów i przynajmniej okresowo wysokich temperatur powietrza, co sprawia, że parowanie przewyższa ilość opadów. Brak wody i wysoka temperatura sprawia, że roślinność jest uboga a obszary prawie bezludne.</a:t>
            </a:r>
          </a:p>
          <a:p>
            <a:r>
              <a:rPr lang="pl-PL" dirty="0"/>
              <a:t>Pustynie pokrywają około jednej czwartej powierzchni lądów na Ziemi.</a:t>
            </a:r>
          </a:p>
          <a:p>
            <a:pPr marL="0" indent="0">
              <a:buNone/>
            </a:pPr>
            <a:endParaRPr lang="en-GB" dirty="0"/>
          </a:p>
        </p:txBody>
      </p:sp>
    </p:spTree>
    <p:extLst>
      <p:ext uri="{BB962C8B-B14F-4D97-AF65-F5344CB8AC3E}">
        <p14:creationId xmlns:p14="http://schemas.microsoft.com/office/powerpoint/2010/main" val="217201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58A-0273-4FF8-9B55-357A05D764B9}"/>
              </a:ext>
            </a:extLst>
          </p:cNvPr>
          <p:cNvSpPr>
            <a:spLocks noGrp="1"/>
          </p:cNvSpPr>
          <p:nvPr>
            <p:ph type="title"/>
          </p:nvPr>
        </p:nvSpPr>
        <p:spPr/>
        <p:txBody>
          <a:bodyPr/>
          <a:lstStyle/>
          <a:p>
            <a:r>
              <a:rPr lang="pl-PL" dirty="0"/>
              <a:t>Klimat pustyni</a:t>
            </a:r>
            <a:endParaRPr lang="en-GB" dirty="0"/>
          </a:p>
        </p:txBody>
      </p:sp>
      <p:sp>
        <p:nvSpPr>
          <p:cNvPr id="3" name="Content Placeholder 2">
            <a:extLst>
              <a:ext uri="{FF2B5EF4-FFF2-40B4-BE49-F238E27FC236}">
                <a16:creationId xmlns:a16="http://schemas.microsoft.com/office/drawing/2014/main" id="{6A42A0DF-6541-414B-A389-3A7C83E0E39C}"/>
              </a:ext>
            </a:extLst>
          </p:cNvPr>
          <p:cNvSpPr>
            <a:spLocks noGrp="1"/>
          </p:cNvSpPr>
          <p:nvPr>
            <p:ph idx="1"/>
          </p:nvPr>
        </p:nvSpPr>
        <p:spPr/>
        <p:txBody>
          <a:bodyPr>
            <a:normAutofit fontScale="77500" lnSpcReduction="20000"/>
          </a:bodyPr>
          <a:lstStyle/>
          <a:p>
            <a:r>
              <a:rPr lang="pl-PL" dirty="0"/>
              <a:t>Na gorących pustyniach </a:t>
            </a:r>
            <a:r>
              <a:rPr lang="pl-PL" b="1" dirty="0"/>
              <a:t>ekstremalne temperatury sięgają do 50 °C </a:t>
            </a:r>
            <a:r>
              <a:rPr lang="pl-PL" dirty="0"/>
              <a:t>(najwyższa zanotowana temperatura to 57,8 °C), nocą zaś dochodzą do 0 °C, charakterystyczne są dla nich: stały deficyt wilgotności oraz silne nasłonecznienie. </a:t>
            </a:r>
          </a:p>
          <a:p>
            <a:r>
              <a:rPr lang="pl-PL" dirty="0"/>
              <a:t>Pod względem klimatycznym jest to obszar występowania bardzo niskich opadów. Graniczna wartość sumy rocznej opadów przyjmowana dla pustyń </a:t>
            </a:r>
            <a:r>
              <a:rPr lang="pl-PL" b="1" dirty="0"/>
              <a:t>jest mniejsze niż 250 mm </a:t>
            </a:r>
            <a:r>
              <a:rPr lang="pl-PL" dirty="0"/>
              <a:t>rocznie. W niektórych obszarach pustynnych opady nie zdarzają się w ogóle przez wiele lat. </a:t>
            </a:r>
          </a:p>
          <a:p>
            <a:r>
              <a:rPr lang="pl-PL" dirty="0"/>
              <a:t>Obok pustyń gorących wyróżnia się również pustynie umiarkowane i zimne (np. Gobi), gdzie latem temperatura powietrza sięga 40°C, a zimą spada znacznie poniżej 0°C (na pustyni Gobi nawet do -40°C). </a:t>
            </a:r>
          </a:p>
          <a:p>
            <a:r>
              <a:rPr lang="pl-PL" dirty="0"/>
              <a:t>Mniejsze wahania temperatury połączone z dużym zachmurzeniem obserwujemy tylko na nadbrzeżnych pustyniach mgielnych (takich jak Atakama, czy Namib).</a:t>
            </a:r>
          </a:p>
        </p:txBody>
      </p:sp>
    </p:spTree>
    <p:extLst>
      <p:ext uri="{BB962C8B-B14F-4D97-AF65-F5344CB8AC3E}">
        <p14:creationId xmlns:p14="http://schemas.microsoft.com/office/powerpoint/2010/main" val="540619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58A-0273-4FF8-9B55-357A05D764B9}"/>
              </a:ext>
            </a:extLst>
          </p:cNvPr>
          <p:cNvSpPr>
            <a:spLocks noGrp="1"/>
          </p:cNvSpPr>
          <p:nvPr>
            <p:ph type="title"/>
          </p:nvPr>
        </p:nvSpPr>
        <p:spPr/>
        <p:txBody>
          <a:bodyPr/>
          <a:lstStyle/>
          <a:p>
            <a:r>
              <a:rPr lang="pl-PL" dirty="0"/>
              <a:t>Obszary występowania pustyń</a:t>
            </a:r>
            <a:endParaRPr lang="en-GB" dirty="0"/>
          </a:p>
        </p:txBody>
      </p:sp>
      <p:sp>
        <p:nvSpPr>
          <p:cNvPr id="3" name="Content Placeholder 2">
            <a:extLst>
              <a:ext uri="{FF2B5EF4-FFF2-40B4-BE49-F238E27FC236}">
                <a16:creationId xmlns:a16="http://schemas.microsoft.com/office/drawing/2014/main" id="{6A42A0DF-6541-414B-A389-3A7C83E0E39C}"/>
              </a:ext>
            </a:extLst>
          </p:cNvPr>
          <p:cNvSpPr>
            <a:spLocks noGrp="1"/>
          </p:cNvSpPr>
          <p:nvPr>
            <p:ph idx="1"/>
          </p:nvPr>
        </p:nvSpPr>
        <p:spPr/>
        <p:txBody>
          <a:bodyPr>
            <a:normAutofit fontScale="92500" lnSpcReduction="20000"/>
          </a:bodyPr>
          <a:lstStyle/>
          <a:p>
            <a:r>
              <a:rPr lang="pl-PL" dirty="0"/>
              <a:t>Główne obszary pustyń znajdują się w strefie klimatów zwrotnikowych, są to pustynie:</a:t>
            </a:r>
          </a:p>
          <a:p>
            <a:pPr lvl="1"/>
            <a:r>
              <a:rPr lang="pl-PL" b="1" dirty="0"/>
              <a:t>północnej Afryki </a:t>
            </a:r>
            <a:r>
              <a:rPr lang="pl-PL" dirty="0"/>
              <a:t>– Sahara (największa pustynia świata – ponad 9 mln km2), </a:t>
            </a:r>
          </a:p>
          <a:p>
            <a:pPr lvl="1"/>
            <a:r>
              <a:rPr lang="pl-PL" b="1" dirty="0"/>
              <a:t>Afryki południowej </a:t>
            </a:r>
            <a:r>
              <a:rPr lang="pl-PL" dirty="0"/>
              <a:t>– Namib i Kalahari, </a:t>
            </a:r>
          </a:p>
          <a:p>
            <a:pPr lvl="1"/>
            <a:r>
              <a:rPr lang="pl-PL" b="1" dirty="0"/>
              <a:t>Afryki wschodniej </a:t>
            </a:r>
            <a:r>
              <a:rPr lang="pl-PL" dirty="0"/>
              <a:t>(obszary pustynne Erytrei, Somalii i Kenii), </a:t>
            </a:r>
          </a:p>
          <a:p>
            <a:pPr lvl="1"/>
            <a:r>
              <a:rPr lang="pl-PL" b="1" dirty="0"/>
              <a:t>Azji Zachodniej</a:t>
            </a:r>
            <a:r>
              <a:rPr lang="pl-PL" dirty="0"/>
              <a:t>: </a:t>
            </a:r>
            <a:r>
              <a:rPr lang="pl-PL" dirty="0" err="1"/>
              <a:t>Negev</a:t>
            </a:r>
            <a:r>
              <a:rPr lang="pl-PL" dirty="0"/>
              <a:t>, Syryjska, Wielki i Mały Nefu, Wielka Pustynia Słona i Pustynia Lota w Iranie,</a:t>
            </a:r>
          </a:p>
          <a:p>
            <a:pPr lvl="1"/>
            <a:r>
              <a:rPr lang="pl-PL" b="1" dirty="0"/>
              <a:t>północnego Meksyku</a:t>
            </a:r>
            <a:r>
              <a:rPr lang="pl-PL" dirty="0"/>
              <a:t>, Atakama w Chile i Peru, </a:t>
            </a:r>
          </a:p>
          <a:p>
            <a:pPr lvl="1"/>
            <a:r>
              <a:rPr lang="pl-PL" b="1" dirty="0"/>
              <a:t>Australii</a:t>
            </a:r>
            <a:r>
              <a:rPr lang="pl-PL" dirty="0"/>
              <a:t>: Wielka i Mała Pustynia Piaszczysta, Pust. Gibsona, Pust. Simpsona. </a:t>
            </a:r>
          </a:p>
        </p:txBody>
      </p:sp>
    </p:spTree>
    <p:extLst>
      <p:ext uri="{BB962C8B-B14F-4D97-AF65-F5344CB8AC3E}">
        <p14:creationId xmlns:p14="http://schemas.microsoft.com/office/powerpoint/2010/main" val="3412354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E62434-434A-4DA3-9913-043740749D96}"/>
              </a:ext>
            </a:extLst>
          </p:cNvPr>
          <p:cNvPicPr>
            <a:picLocks noChangeAspect="1"/>
          </p:cNvPicPr>
          <p:nvPr/>
        </p:nvPicPr>
        <p:blipFill>
          <a:blip r:embed="rId2"/>
          <a:stretch>
            <a:fillRect/>
          </a:stretch>
        </p:blipFill>
        <p:spPr>
          <a:xfrm>
            <a:off x="1295399" y="736226"/>
            <a:ext cx="9792985" cy="5493124"/>
          </a:xfrm>
          <a:prstGeom prst="rect">
            <a:avLst/>
          </a:prstGeom>
        </p:spPr>
      </p:pic>
    </p:spTree>
    <p:extLst>
      <p:ext uri="{BB962C8B-B14F-4D97-AF65-F5344CB8AC3E}">
        <p14:creationId xmlns:p14="http://schemas.microsoft.com/office/powerpoint/2010/main" val="4214741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658A-0273-4FF8-9B55-357A05D764B9}"/>
              </a:ext>
            </a:extLst>
          </p:cNvPr>
          <p:cNvSpPr>
            <a:spLocks noGrp="1"/>
          </p:cNvSpPr>
          <p:nvPr>
            <p:ph type="title"/>
          </p:nvPr>
        </p:nvSpPr>
        <p:spPr/>
        <p:txBody>
          <a:bodyPr/>
          <a:lstStyle/>
          <a:p>
            <a:r>
              <a:rPr lang="pl-PL" dirty="0"/>
              <a:t>Jakie mamy typy pustyń?</a:t>
            </a:r>
            <a:endParaRPr lang="en-GB" dirty="0"/>
          </a:p>
        </p:txBody>
      </p:sp>
      <p:sp>
        <p:nvSpPr>
          <p:cNvPr id="3" name="Content Placeholder 2">
            <a:extLst>
              <a:ext uri="{FF2B5EF4-FFF2-40B4-BE49-F238E27FC236}">
                <a16:creationId xmlns:a16="http://schemas.microsoft.com/office/drawing/2014/main" id="{6A42A0DF-6541-414B-A389-3A7C83E0E39C}"/>
              </a:ext>
            </a:extLst>
          </p:cNvPr>
          <p:cNvSpPr>
            <a:spLocks noGrp="1"/>
          </p:cNvSpPr>
          <p:nvPr>
            <p:ph idx="1"/>
          </p:nvPr>
        </p:nvSpPr>
        <p:spPr/>
        <p:txBody>
          <a:bodyPr>
            <a:normAutofit fontScale="85000" lnSpcReduction="10000"/>
          </a:bodyPr>
          <a:lstStyle/>
          <a:p>
            <a:r>
              <a:rPr lang="pl-PL" dirty="0"/>
              <a:t>Ze względu na materiał budujący wyróżnia się następujące typy pustyń:</a:t>
            </a:r>
          </a:p>
          <a:p>
            <a:pPr lvl="1"/>
            <a:r>
              <a:rPr lang="pl-PL" b="1" dirty="0"/>
              <a:t>skalista, kamienista </a:t>
            </a:r>
            <a:r>
              <a:rPr lang="pl-PL" dirty="0"/>
              <a:t>(hamada) (np. znaczna część Sahary i Tybetu oraz część Gór Skalistych)</a:t>
            </a:r>
          </a:p>
          <a:p>
            <a:pPr lvl="1"/>
            <a:r>
              <a:rPr lang="pl-PL" b="1" dirty="0"/>
              <a:t>pustynia żwirowa </a:t>
            </a:r>
            <a:r>
              <a:rPr lang="pl-PL" dirty="0"/>
              <a:t>(serir) (np. część Sahary, większa część Pustyni Gibsona oraz część pustyń w Australii)</a:t>
            </a:r>
          </a:p>
          <a:p>
            <a:pPr lvl="1"/>
            <a:r>
              <a:rPr lang="pl-PL" b="1" dirty="0"/>
              <a:t>piaszczysta</a:t>
            </a:r>
            <a:r>
              <a:rPr lang="pl-PL" dirty="0"/>
              <a:t> (erg) (np. Wielka Pustynia Wiktorii i Wielka Pustynia Piaszczysta, Wielki Erg Zachodni i Wielki Erg Wschodni, Kyzył-kum i </a:t>
            </a:r>
            <a:r>
              <a:rPr lang="pl-PL" dirty="0" err="1"/>
              <a:t>Karakum</a:t>
            </a:r>
            <a:r>
              <a:rPr lang="pl-PL" dirty="0"/>
              <a:t>, </a:t>
            </a:r>
            <a:r>
              <a:rPr lang="pl-PL" dirty="0" err="1"/>
              <a:t>Atacama</a:t>
            </a:r>
            <a:r>
              <a:rPr lang="pl-PL" dirty="0"/>
              <a:t>, Ar-</a:t>
            </a:r>
            <a:r>
              <a:rPr lang="pl-PL" dirty="0" err="1"/>
              <a:t>Rub</a:t>
            </a:r>
            <a:r>
              <a:rPr lang="pl-PL" dirty="0"/>
              <a:t> al-</a:t>
            </a:r>
            <a:r>
              <a:rPr lang="pl-PL" dirty="0" err="1"/>
              <a:t>Khali</a:t>
            </a:r>
            <a:r>
              <a:rPr lang="pl-PL" dirty="0"/>
              <a:t>, Wielki Nefud)</a:t>
            </a:r>
          </a:p>
          <a:p>
            <a:pPr lvl="1"/>
            <a:r>
              <a:rPr lang="pl-PL" dirty="0"/>
              <a:t>ilasta (kewir, takyr, </a:t>
            </a:r>
            <a:r>
              <a:rPr lang="pl-PL" dirty="0" err="1"/>
              <a:t>plaja</a:t>
            </a:r>
            <a:r>
              <a:rPr lang="pl-PL" dirty="0"/>
              <a:t>), występują na Wyżynie Irańskiej</a:t>
            </a:r>
          </a:p>
          <a:p>
            <a:pPr lvl="1"/>
            <a:r>
              <a:rPr lang="pl-PL" dirty="0"/>
              <a:t>słona (np. </a:t>
            </a:r>
            <a:r>
              <a:rPr lang="pl-PL" dirty="0" err="1"/>
              <a:t>Salar</a:t>
            </a:r>
            <a:r>
              <a:rPr lang="pl-PL" dirty="0"/>
              <a:t> de </a:t>
            </a:r>
            <a:r>
              <a:rPr lang="pl-PL" dirty="0" err="1"/>
              <a:t>Uyuni</a:t>
            </a:r>
            <a:r>
              <a:rPr lang="pl-PL" dirty="0"/>
              <a:t> w Boliwii).</a:t>
            </a:r>
          </a:p>
          <a:p>
            <a:pPr lvl="1"/>
            <a:r>
              <a:rPr lang="pl-PL" dirty="0"/>
              <a:t>lodowa (</a:t>
            </a:r>
            <a:r>
              <a:rPr lang="pl-PL" dirty="0" err="1"/>
              <a:t>Podbieguny</a:t>
            </a:r>
            <a:r>
              <a:rPr lang="pl-PL" dirty="0"/>
              <a:t>)</a:t>
            </a:r>
          </a:p>
        </p:txBody>
      </p:sp>
    </p:spTree>
    <p:extLst>
      <p:ext uri="{BB962C8B-B14F-4D97-AF65-F5344CB8AC3E}">
        <p14:creationId xmlns:p14="http://schemas.microsoft.com/office/powerpoint/2010/main" val="959484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A99D27-E570-4EB5-97D4-2F549E2DF92A}"/>
              </a:ext>
            </a:extLst>
          </p:cNvPr>
          <p:cNvSpPr txBox="1"/>
          <p:nvPr/>
        </p:nvSpPr>
        <p:spPr>
          <a:xfrm>
            <a:off x="628649" y="923925"/>
            <a:ext cx="2524125" cy="1200329"/>
          </a:xfrm>
          <a:prstGeom prst="rect">
            <a:avLst/>
          </a:prstGeom>
          <a:noFill/>
        </p:spPr>
        <p:txBody>
          <a:bodyPr wrap="square" rtlCol="0">
            <a:spAutoFit/>
          </a:bodyPr>
          <a:lstStyle/>
          <a:p>
            <a:r>
              <a:rPr lang="pl-PL" sz="3600" b="1" dirty="0"/>
              <a:t>Pustynia skalista</a:t>
            </a:r>
            <a:endParaRPr lang="en-GB" sz="3600" b="1" dirty="0"/>
          </a:p>
        </p:txBody>
      </p:sp>
      <p:pic>
        <p:nvPicPr>
          <p:cNvPr id="3" name="Picture 2">
            <a:extLst>
              <a:ext uri="{FF2B5EF4-FFF2-40B4-BE49-F238E27FC236}">
                <a16:creationId xmlns:a16="http://schemas.microsoft.com/office/drawing/2014/main" id="{3E0EC25A-9CCD-47E0-B79C-9B2C8409137B}"/>
              </a:ext>
            </a:extLst>
          </p:cNvPr>
          <p:cNvPicPr>
            <a:picLocks noChangeAspect="1"/>
          </p:cNvPicPr>
          <p:nvPr/>
        </p:nvPicPr>
        <p:blipFill>
          <a:blip r:embed="rId2"/>
          <a:stretch>
            <a:fillRect/>
          </a:stretch>
        </p:blipFill>
        <p:spPr>
          <a:xfrm>
            <a:off x="3714750" y="661986"/>
            <a:ext cx="7372350" cy="5529263"/>
          </a:xfrm>
          <a:prstGeom prst="rect">
            <a:avLst/>
          </a:prstGeom>
        </p:spPr>
      </p:pic>
    </p:spTree>
    <p:extLst>
      <p:ext uri="{BB962C8B-B14F-4D97-AF65-F5344CB8AC3E}">
        <p14:creationId xmlns:p14="http://schemas.microsoft.com/office/powerpoint/2010/main" val="134360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A99D27-E570-4EB5-97D4-2F549E2DF92A}"/>
              </a:ext>
            </a:extLst>
          </p:cNvPr>
          <p:cNvSpPr txBox="1"/>
          <p:nvPr/>
        </p:nvSpPr>
        <p:spPr>
          <a:xfrm>
            <a:off x="628649" y="923925"/>
            <a:ext cx="2524125" cy="1200329"/>
          </a:xfrm>
          <a:prstGeom prst="rect">
            <a:avLst/>
          </a:prstGeom>
          <a:noFill/>
        </p:spPr>
        <p:txBody>
          <a:bodyPr wrap="square" rtlCol="0">
            <a:spAutoFit/>
          </a:bodyPr>
          <a:lstStyle/>
          <a:p>
            <a:r>
              <a:rPr lang="pl-PL" sz="3600" b="1" dirty="0"/>
              <a:t>Pustynia żwirowa</a:t>
            </a:r>
            <a:endParaRPr lang="en-GB" sz="3600" b="1" dirty="0"/>
          </a:p>
        </p:txBody>
      </p:sp>
      <p:pic>
        <p:nvPicPr>
          <p:cNvPr id="3" name="Picture 2">
            <a:extLst>
              <a:ext uri="{FF2B5EF4-FFF2-40B4-BE49-F238E27FC236}">
                <a16:creationId xmlns:a16="http://schemas.microsoft.com/office/drawing/2014/main" id="{2B43BB1D-4829-4F16-8AF3-E7C269296190}"/>
              </a:ext>
            </a:extLst>
          </p:cNvPr>
          <p:cNvPicPr>
            <a:picLocks noChangeAspect="1"/>
          </p:cNvPicPr>
          <p:nvPr/>
        </p:nvPicPr>
        <p:blipFill>
          <a:blip r:embed="rId2"/>
          <a:stretch>
            <a:fillRect/>
          </a:stretch>
        </p:blipFill>
        <p:spPr>
          <a:xfrm>
            <a:off x="3886199" y="726280"/>
            <a:ext cx="7210425" cy="5407819"/>
          </a:xfrm>
          <a:prstGeom prst="rect">
            <a:avLst/>
          </a:prstGeom>
        </p:spPr>
      </p:pic>
    </p:spTree>
    <p:extLst>
      <p:ext uri="{BB962C8B-B14F-4D97-AF65-F5344CB8AC3E}">
        <p14:creationId xmlns:p14="http://schemas.microsoft.com/office/powerpoint/2010/main" val="296652836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132</TotalTime>
  <Words>868</Words>
  <Application>Microsoft Office PowerPoint</Application>
  <PresentationFormat>Widescreen</PresentationFormat>
  <Paragraphs>63</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Garamond</vt:lpstr>
      <vt:lpstr>Organic</vt:lpstr>
      <vt:lpstr>Pustynia</vt:lpstr>
      <vt:lpstr>Wprowadzenie</vt:lpstr>
      <vt:lpstr>Definicja pustyni</vt:lpstr>
      <vt:lpstr>Klimat pustyni</vt:lpstr>
      <vt:lpstr>Obszary występowania pustyń</vt:lpstr>
      <vt:lpstr>PowerPoint Presentation</vt:lpstr>
      <vt:lpstr>Jakie mamy typy pustyń?</vt:lpstr>
      <vt:lpstr>PowerPoint Presentation</vt:lpstr>
      <vt:lpstr>PowerPoint Presentation</vt:lpstr>
      <vt:lpstr>PowerPoint Presentation</vt:lpstr>
      <vt:lpstr>PowerPoint Presentation</vt:lpstr>
      <vt:lpstr>Woda na pustyni</vt:lpstr>
      <vt:lpstr>PowerPoint Presentation</vt:lpstr>
      <vt:lpstr>Flora pustyni</vt:lpstr>
      <vt:lpstr>PowerPoint Presentation</vt:lpstr>
      <vt:lpstr>PowerPoint Presentation</vt:lpstr>
      <vt:lpstr>Fauna pustyni</vt:lpstr>
      <vt:lpstr>PowerPoint Presentation</vt:lpstr>
      <vt:lpstr>PowerPoint Presentation</vt:lpstr>
      <vt:lpstr>PowerPoint Presentation</vt:lpstr>
      <vt:lpstr>Pustynia Błędowska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Pustynia</dc:title>
  <dc:creator>Sendra, Norbert</dc:creator>
  <cp:lastModifiedBy>Sendra, Norbert</cp:lastModifiedBy>
  <cp:revision>12</cp:revision>
  <cp:lastPrinted>2018-01-25T17:09:19Z</cp:lastPrinted>
  <dcterms:created xsi:type="dcterms:W3CDTF">2018-01-25T15:04:45Z</dcterms:created>
  <dcterms:modified xsi:type="dcterms:W3CDTF">2018-01-25T21:11:06Z</dcterms:modified>
</cp:coreProperties>
</file>